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50"/>
  </p:notesMasterIdLst>
  <p:sldIdLst>
    <p:sldId id="426" r:id="rId4"/>
    <p:sldId id="499" r:id="rId5"/>
    <p:sldId id="500" r:id="rId6"/>
    <p:sldId id="501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357" r:id="rId18"/>
    <p:sldId id="332" r:id="rId19"/>
    <p:sldId id="502" r:id="rId20"/>
    <p:sldId id="478" r:id="rId21"/>
    <p:sldId id="428" r:id="rId22"/>
    <p:sldId id="395" r:id="rId23"/>
    <p:sldId id="490" r:id="rId24"/>
    <p:sldId id="393" r:id="rId25"/>
    <p:sldId id="389" r:id="rId26"/>
    <p:sldId id="463" r:id="rId27"/>
    <p:sldId id="432" r:id="rId28"/>
    <p:sldId id="381" r:id="rId29"/>
    <p:sldId id="384" r:id="rId30"/>
    <p:sldId id="434" r:id="rId31"/>
    <p:sldId id="435" r:id="rId32"/>
    <p:sldId id="503" r:id="rId33"/>
    <p:sldId id="504" r:id="rId34"/>
    <p:sldId id="383" r:id="rId35"/>
    <p:sldId id="492" r:id="rId36"/>
    <p:sldId id="424" r:id="rId37"/>
    <p:sldId id="367" r:id="rId38"/>
    <p:sldId id="464" r:id="rId39"/>
    <p:sldId id="486" r:id="rId40"/>
    <p:sldId id="397" r:id="rId41"/>
    <p:sldId id="436" r:id="rId42"/>
    <p:sldId id="386" r:id="rId43"/>
    <p:sldId id="438" r:id="rId44"/>
    <p:sldId id="496" r:id="rId45"/>
    <p:sldId id="351" r:id="rId46"/>
    <p:sldId id="506" r:id="rId47"/>
    <p:sldId id="505" r:id="rId48"/>
    <p:sldId id="273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4" autoAdjust="0"/>
    <p:restoredTop sz="96928"/>
  </p:normalViewPr>
  <p:slideViewPr>
    <p:cSldViewPr snapToGrid="0" snapToObjects="1" showGuides="1">
      <p:cViewPr varScale="1">
        <p:scale>
          <a:sx n="128" d="100"/>
          <a:sy n="128" d="100"/>
        </p:scale>
        <p:origin x="60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6/14/22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upta-suyas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5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1.svg"/><Relationship Id="rId3" Type="http://schemas.openxmlformats.org/officeDocument/2006/relationships/image" Target="../media/image30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8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19" Type="http://schemas.openxmlformats.org/officeDocument/2006/relationships/image" Target="../media/image83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88.svg"/><Relationship Id="rId21" Type="http://schemas.openxmlformats.org/officeDocument/2006/relationships/image" Target="../media/image28.svg"/><Relationship Id="rId7" Type="http://schemas.openxmlformats.org/officeDocument/2006/relationships/image" Target="../media/image92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87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5" Type="http://schemas.openxmlformats.org/officeDocument/2006/relationships/image" Target="../media/image22.svg"/><Relationship Id="rId10" Type="http://schemas.openxmlformats.org/officeDocument/2006/relationships/image" Target="../media/image95.png"/><Relationship Id="rId19" Type="http://schemas.openxmlformats.org/officeDocument/2006/relationships/image" Target="../media/image26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svg"/><Relationship Id="rId4" Type="http://schemas.openxmlformats.org/officeDocument/2006/relationships/image" Target="../media/image9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109.svg"/><Relationship Id="rId3" Type="http://schemas.openxmlformats.org/officeDocument/2006/relationships/image" Target="../media/image102.svg"/><Relationship Id="rId7" Type="http://schemas.openxmlformats.org/officeDocument/2006/relationships/image" Target="../media/image39.pn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" Type="http://schemas.openxmlformats.org/officeDocument/2006/relationships/image" Target="../media/image29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svg"/><Relationship Id="rId11" Type="http://schemas.openxmlformats.org/officeDocument/2006/relationships/image" Target="../media/image107.svg"/><Relationship Id="rId5" Type="http://schemas.openxmlformats.org/officeDocument/2006/relationships/image" Target="../media/image103.svg"/><Relationship Id="rId15" Type="http://schemas.openxmlformats.org/officeDocument/2006/relationships/image" Target="../media/image111.svg"/><Relationship Id="rId10" Type="http://schemas.openxmlformats.org/officeDocument/2006/relationships/image" Target="../media/image106.svg"/><Relationship Id="rId4" Type="http://schemas.openxmlformats.org/officeDocument/2006/relationships/image" Target="../media/image37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8.svg"/><Relationship Id="rId7" Type="http://schemas.openxmlformats.org/officeDocument/2006/relationships/image" Target="../media/image26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20.svg"/><Relationship Id="rId10" Type="http://schemas.openxmlformats.org/officeDocument/2006/relationships/image" Target="../media/image121.png"/><Relationship Id="rId4" Type="http://schemas.openxmlformats.org/officeDocument/2006/relationships/image" Target="../media/image119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hyperlink" Target="https://resilientdb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1" y="326762"/>
            <a:ext cx="5212306" cy="21635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Resilient and Scalable Architecture for Permissioned Blockchain Fabrics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83" y="2033383"/>
            <a:ext cx="2183076" cy="3711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89" y="438429"/>
            <a:ext cx="2333369" cy="77584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51" y="3436901"/>
            <a:ext cx="2468014" cy="994223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12" y="5107557"/>
            <a:ext cx="2461353" cy="11095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52611" y="4462986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RISE / </a:t>
            </a:r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7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346" y="2460584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4029" y="4140341"/>
            <a:ext cx="1049125" cy="1063113"/>
          </a:xfrm>
          <a:prstGeom prst="rect">
            <a:avLst/>
          </a:prstGeom>
        </p:spPr>
      </p:pic>
      <p:pic>
        <p:nvPicPr>
          <p:cNvPr id="31" name="Picture 3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E712D60-2982-A346-8BF9-6C1518C49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301" y="2504972"/>
            <a:ext cx="1062430" cy="1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1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  <p:pic>
        <p:nvPicPr>
          <p:cNvPr id="74" name="Picture 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B5A3A04-CA0C-1643-B27D-C9C2AA7CC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8" y="4036145"/>
            <a:ext cx="599641" cy="6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80646"/>
            <a:ext cx="10947399" cy="4767844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(no failures), and If failures  Slow-path like PBFT.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Severe throughput degradation during path switching.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Streamlined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Linear consensus with no support for concurrent consensus invocations.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7200-B6F9-1849-8FE9-C124CB4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" name="Content Placeholder 9" descr="Withering Tree with solid fill">
            <a:extLst>
              <a:ext uri="{FF2B5EF4-FFF2-40B4-BE49-F238E27FC236}">
                <a16:creationId xmlns:a16="http://schemas.microsoft.com/office/drawing/2014/main" id="{B4D255B1-D3CB-7F4B-90DE-2D18624D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110" y="1"/>
            <a:ext cx="6858000" cy="685800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B2965-9935-FD46-8095-35123A33B437}"/>
              </a:ext>
            </a:extLst>
          </p:cNvPr>
          <p:cNvGrpSpPr/>
          <p:nvPr/>
        </p:nvGrpSpPr>
        <p:grpSpPr>
          <a:xfrm>
            <a:off x="3702757" y="4721016"/>
            <a:ext cx="1800578" cy="1889044"/>
            <a:chOff x="3702757" y="4721016"/>
            <a:chExt cx="1800578" cy="1889044"/>
          </a:xfrm>
        </p:grpSpPr>
        <p:pic>
          <p:nvPicPr>
            <p:cNvPr id="14" name="Graphic 13" descr="Watering pot with solid fill">
              <a:extLst>
                <a:ext uri="{FF2B5EF4-FFF2-40B4-BE49-F238E27FC236}">
                  <a16:creationId xmlns:a16="http://schemas.microsoft.com/office/drawing/2014/main" id="{D86790E8-D4D0-A04F-B72A-2A33D611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51201">
              <a:off x="3702757" y="4721016"/>
              <a:ext cx="1800578" cy="1800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1EA32-0CCC-7440-8389-66BB893703D4}"/>
                </a:ext>
              </a:extLst>
            </p:cNvPr>
            <p:cNvSpPr txBox="1"/>
            <p:nvPr/>
          </p:nvSpPr>
          <p:spPr>
            <a:xfrm>
              <a:off x="3849511" y="614839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</a:rPr>
                <a:t>PBFT</a:t>
              </a:r>
            </a:p>
          </p:txBody>
        </p:sp>
      </p:grpSp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8E711FE1-2562-DF41-A8D5-4F077B79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3570428" y="3556619"/>
            <a:ext cx="1024946" cy="1024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9930B-8FFD-9044-8F8B-FFC0F1A39BD3}"/>
              </a:ext>
            </a:extLst>
          </p:cNvPr>
          <p:cNvSpPr txBox="1"/>
          <p:nvPr/>
        </p:nvSpPr>
        <p:spPr>
          <a:xfrm>
            <a:off x="1281290" y="3957161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PoE [EDBT’21]</a:t>
            </a:r>
          </a:p>
        </p:txBody>
      </p: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DEE22476-49C4-5E42-85A8-394E2F191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67650">
            <a:off x="3041301" y="1755883"/>
            <a:ext cx="1024946" cy="1024946"/>
          </a:xfrm>
          <a:prstGeom prst="rect">
            <a:avLst/>
          </a:prstGeom>
        </p:spPr>
      </p:pic>
      <p:pic>
        <p:nvPicPr>
          <p:cNvPr id="24" name="Graphic 23" descr="Maple Leaf with solid fill">
            <a:extLst>
              <a:ext uri="{FF2B5EF4-FFF2-40B4-BE49-F238E27FC236}">
                <a16:creationId xmlns:a16="http://schemas.microsoft.com/office/drawing/2014/main" id="{ECB2017F-1AFC-2343-AB8C-E75694C9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958" y="1224330"/>
            <a:ext cx="914400" cy="914400"/>
          </a:xfrm>
          <a:prstGeom prst="rect">
            <a:avLst/>
          </a:prstGeom>
        </p:spPr>
      </p:pic>
      <p:pic>
        <p:nvPicPr>
          <p:cNvPr id="26" name="Graphic 25" descr="Grapes with solid fill">
            <a:extLst>
              <a:ext uri="{FF2B5EF4-FFF2-40B4-BE49-F238E27FC236}">
                <a16:creationId xmlns:a16="http://schemas.microsoft.com/office/drawing/2014/main" id="{060DC18C-D91C-9F45-B07D-F8A145F03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1468" y="643604"/>
            <a:ext cx="914400" cy="914400"/>
          </a:xfrm>
          <a:prstGeom prst="rect">
            <a:avLst/>
          </a:prstGeom>
        </p:spPr>
      </p:pic>
      <p:pic>
        <p:nvPicPr>
          <p:cNvPr id="28" name="Graphic 27" descr="Bug under magnifying glass with solid fill">
            <a:extLst>
              <a:ext uri="{FF2B5EF4-FFF2-40B4-BE49-F238E27FC236}">
                <a16:creationId xmlns:a16="http://schemas.microsoft.com/office/drawing/2014/main" id="{7F845D4F-797E-EE47-98AB-639DBC4F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186145">
            <a:off x="7906957" y="2836432"/>
            <a:ext cx="1136202" cy="1136202"/>
          </a:xfrm>
          <a:prstGeom prst="rect">
            <a:avLst/>
          </a:prstGeom>
        </p:spPr>
      </p:pic>
      <p:pic>
        <p:nvPicPr>
          <p:cNvPr id="30" name="Graphic 29" descr="Holly with solid fill">
            <a:extLst>
              <a:ext uri="{FF2B5EF4-FFF2-40B4-BE49-F238E27FC236}">
                <a16:creationId xmlns:a16="http://schemas.microsoft.com/office/drawing/2014/main" id="{8EC6C782-A154-B64F-818F-21CF63EAF7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468" y="420474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C7D717-CFB2-9840-8DBD-BB28CA8FB5EE}"/>
              </a:ext>
            </a:extLst>
          </p:cNvPr>
          <p:cNvSpPr txBox="1"/>
          <p:nvPr/>
        </p:nvSpPr>
        <p:spPr>
          <a:xfrm>
            <a:off x="6962155" y="4361419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[ICDCS’20]</a:t>
            </a:r>
          </a:p>
        </p:txBody>
      </p:sp>
      <p:pic>
        <p:nvPicPr>
          <p:cNvPr id="32" name="Graphic 31" descr="Leaf with solid fill">
            <a:extLst>
              <a:ext uri="{FF2B5EF4-FFF2-40B4-BE49-F238E27FC236}">
                <a16:creationId xmlns:a16="http://schemas.microsoft.com/office/drawing/2014/main" id="{A406FDC0-D100-EC4F-9977-DEB784DC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2862601" y="2805098"/>
            <a:ext cx="1024946" cy="1024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922A4E-47D9-064B-9696-E991CD7FB92B}"/>
              </a:ext>
            </a:extLst>
          </p:cNvPr>
          <p:cNvSpPr txBox="1"/>
          <p:nvPr/>
        </p:nvSpPr>
        <p:spPr>
          <a:xfrm>
            <a:off x="1279597" y="2549985"/>
            <a:ext cx="25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RCC [ICDE’21]</a:t>
            </a:r>
          </a:p>
        </p:txBody>
      </p:sp>
      <p:pic>
        <p:nvPicPr>
          <p:cNvPr id="35" name="Graphic 34" descr="Flower without stem with solid fill">
            <a:extLst>
              <a:ext uri="{FF2B5EF4-FFF2-40B4-BE49-F238E27FC236}">
                <a16:creationId xmlns:a16="http://schemas.microsoft.com/office/drawing/2014/main" id="{8AE3CE9F-F85B-E146-AEDC-58831E07D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77138" y="295421"/>
            <a:ext cx="947363" cy="947363"/>
          </a:xfrm>
          <a:prstGeom prst="rect">
            <a:avLst/>
          </a:prstGeom>
        </p:spPr>
      </p:pic>
      <p:pic>
        <p:nvPicPr>
          <p:cNvPr id="36" name="Graphic 35" descr="Flower without stem with solid fill">
            <a:extLst>
              <a:ext uri="{FF2B5EF4-FFF2-40B4-BE49-F238E27FC236}">
                <a16:creationId xmlns:a16="http://schemas.microsoft.com/office/drawing/2014/main" id="{964B639C-BE58-7049-92B8-B698B6FA7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4380" y="546383"/>
            <a:ext cx="947363" cy="947363"/>
          </a:xfrm>
          <a:prstGeom prst="rect">
            <a:avLst/>
          </a:prstGeom>
        </p:spPr>
      </p:pic>
      <p:pic>
        <p:nvPicPr>
          <p:cNvPr id="37" name="Graphic 36" descr="Flower without stem with solid fill">
            <a:extLst>
              <a:ext uri="{FF2B5EF4-FFF2-40B4-BE49-F238E27FC236}">
                <a16:creationId xmlns:a16="http://schemas.microsoft.com/office/drawing/2014/main" id="{BE35C477-125E-C54A-99A6-A9E4B0BC9B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5720" y="757884"/>
            <a:ext cx="947363" cy="947363"/>
          </a:xfrm>
          <a:prstGeom prst="rect">
            <a:avLst/>
          </a:prstGeom>
        </p:spPr>
      </p:pic>
      <p:pic>
        <p:nvPicPr>
          <p:cNvPr id="38" name="Graphic 37" descr="Flower without stem with solid fill">
            <a:extLst>
              <a:ext uri="{FF2B5EF4-FFF2-40B4-BE49-F238E27FC236}">
                <a16:creationId xmlns:a16="http://schemas.microsoft.com/office/drawing/2014/main" id="{1D81600C-1F56-5B45-BCE8-EBF0AA3EC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9500" y="159425"/>
            <a:ext cx="947363" cy="947363"/>
          </a:xfrm>
          <a:prstGeom prst="rect">
            <a:avLst/>
          </a:prstGeom>
        </p:spPr>
      </p:pic>
      <p:pic>
        <p:nvPicPr>
          <p:cNvPr id="39" name="Graphic 38" descr="Flower without stem with solid fill">
            <a:extLst>
              <a:ext uri="{FF2B5EF4-FFF2-40B4-BE49-F238E27FC236}">
                <a16:creationId xmlns:a16="http://schemas.microsoft.com/office/drawing/2014/main" id="{70C54864-178C-484F-B9E6-8308217BC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7030" y="180206"/>
            <a:ext cx="947363" cy="947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413239-ABBD-174D-B910-C294373AE532}"/>
              </a:ext>
            </a:extLst>
          </p:cNvPr>
          <p:cNvSpPr txBox="1"/>
          <p:nvPr/>
        </p:nvSpPr>
        <p:spPr>
          <a:xfrm>
            <a:off x="1590930" y="42360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</a:rPr>
              <a:t> [VLDB’20]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9A3AC-A9DF-B049-A1D0-A023AB392857}"/>
              </a:ext>
            </a:extLst>
          </p:cNvPr>
          <p:cNvSpPr txBox="1"/>
          <p:nvPr/>
        </p:nvSpPr>
        <p:spPr>
          <a:xfrm>
            <a:off x="5904285" y="42359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RingBFT</a:t>
            </a:r>
            <a:r>
              <a:rPr lang="en-US" sz="2400" b="1" dirty="0">
                <a:latin typeface="Palatino Linotype" panose="02040502050505030304" pitchFamily="18" charset="0"/>
              </a:rPr>
              <a:t> [EDBT’22]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FD5D-7136-A245-91B5-5ECCB0A2C3DB}"/>
              </a:ext>
            </a:extLst>
          </p:cNvPr>
          <p:cNvSpPr txBox="1"/>
          <p:nvPr/>
        </p:nvSpPr>
        <p:spPr>
          <a:xfrm>
            <a:off x="8965288" y="3217095"/>
            <a:ext cx="164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FlexiTrust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[arxiv’22]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45E4D-99EA-8C4B-A22A-69331CC82B7F}"/>
              </a:ext>
            </a:extLst>
          </p:cNvPr>
          <p:cNvSpPr txBox="1"/>
          <p:nvPr/>
        </p:nvSpPr>
        <p:spPr>
          <a:xfrm>
            <a:off x="8783826" y="1746737"/>
            <a:ext cx="2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Reliable Edge [arxiv’22]</a:t>
            </a:r>
          </a:p>
        </p:txBody>
      </p:sp>
      <p:pic>
        <p:nvPicPr>
          <p:cNvPr id="47" name="Graphic 46" descr="Peach with solid fill">
            <a:extLst>
              <a:ext uri="{FF2B5EF4-FFF2-40B4-BE49-F238E27FC236}">
                <a16:creationId xmlns:a16="http://schemas.microsoft.com/office/drawing/2014/main" id="{5C3FF7F2-92E7-2A4D-A760-0195A2881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0842" y="446055"/>
            <a:ext cx="778404" cy="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3" grpId="0"/>
      <p:bldP spid="40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Consensuses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124E5FB-A0DD-2C31-6108-4BDEBF96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86279"/>
            <a:ext cx="1761067" cy="17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97061" y="3148372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2460246" y="3142210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9" y="1490204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8" y="1486099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8609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7297445" y="311066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278BB8-2E15-1040-8F75-DBAC18C35EAF}"/>
              </a:ext>
            </a:extLst>
          </p:cNvPr>
          <p:cNvSpPr txBox="1">
            <a:spLocks/>
          </p:cNvSpPr>
          <p:nvPr/>
        </p:nvSpPr>
        <p:spPr bwMode="auto">
          <a:xfrm>
            <a:off x="1250261" y="6065937"/>
            <a:ext cx="2771929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McMaster University</a:t>
            </a:r>
          </a:p>
        </p:txBody>
      </p:sp>
      <p:pic>
        <p:nvPicPr>
          <p:cNvPr id="17" name="Picture 1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86E9AA-5518-FD44-A1AC-0B570B37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243" y="4438837"/>
            <a:ext cx="2419967" cy="162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26743-4AA4-6545-8CF1-61232916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06" y="4259729"/>
            <a:ext cx="1355082" cy="16282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476122" y="3548772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3BC7FEF-9BD4-AD43-B30B-B7E1350C42D9}"/>
              </a:ext>
            </a:extLst>
          </p:cNvPr>
          <p:cNvSpPr txBox="1">
            <a:spLocks/>
          </p:cNvSpPr>
          <p:nvPr/>
        </p:nvSpPr>
        <p:spPr bwMode="auto">
          <a:xfrm>
            <a:off x="7676203" y="5875221"/>
            <a:ext cx="407056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Faisal Nawab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Irvine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476137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512608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415849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379435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415849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2023332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974717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972894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909520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914729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476138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260472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A86BB12-68BF-AE4B-6FBD-36157DEF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84" y="21300"/>
            <a:ext cx="1699635" cy="16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586728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228332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405370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405370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399658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436283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43522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38603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3143934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3151134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3058368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4049435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84770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56663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34465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367071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B7F945D-2606-5FCE-4539-4D3C3FED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7" y="0"/>
            <a:ext cx="1686975" cy="16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d gray cat">
            <a:extLst>
              <a:ext uri="{FF2B5EF4-FFF2-40B4-BE49-F238E27FC236}">
                <a16:creationId xmlns:a16="http://schemas.microsoft.com/office/drawing/2014/main" id="{5B8D0DC1-4215-2545-BFA0-1A1E48AE0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b="142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3688" y="1924220"/>
            <a:ext cx="4788241" cy="134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Statutory Warning!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57456"/>
            <a:ext cx="365760" cy="36512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430087" y="3520861"/>
            <a:ext cx="5007751" cy="2619839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In this talk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learn how to trade cryptocurrencies.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mine Bitcoins.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 do not know NFTs!</a:t>
            </a:r>
          </a:p>
        </p:txBody>
      </p:sp>
    </p:spTree>
    <p:extLst>
      <p:ext uri="{BB962C8B-B14F-4D97-AF65-F5344CB8AC3E}">
        <p14:creationId xmlns:p14="http://schemas.microsoft.com/office/powerpoint/2010/main" val="33570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 each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hashes.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0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7" y="3611207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C588214-E431-3DF4-EEF8-1A4BAD9C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282" y="5115952"/>
            <a:ext cx="1638148" cy="1638148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3302702-280A-C258-EC2B-F479E7325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563" y="5115952"/>
            <a:ext cx="1638149" cy="16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a dark foggy stage">
            <a:extLst>
              <a:ext uri="{FF2B5EF4-FFF2-40B4-BE49-F238E27FC236}">
                <a16:creationId xmlns:a16="http://schemas.microsoft.com/office/drawing/2014/main" id="{8C640570-B1BB-0C4C-AF42-7A04C36D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2582328" y="571816"/>
            <a:ext cx="6279449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Palatino Linotype" panose="02040502050505030304" pitchFamily="18" charset="0"/>
                <a:ea typeface="+mj-ea"/>
                <a:cs typeface="+mj-cs"/>
              </a:rPr>
              <a:t>One Line Problem Statement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282222" y="4530376"/>
            <a:ext cx="10047624" cy="12492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Distributed systems managed by untrusted parties need fast and reliable protocols to manage their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519" y="6286184"/>
            <a:ext cx="3368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0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-17676"/>
            <a:ext cx="12192000" cy="137839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RingBFT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Resilient Consensus over Sharded Ring Topology*</a:t>
            </a:r>
            <a:endParaRPr lang="en-US" altLang="en-US" b="1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-10760" y="961585"/>
            <a:ext cx="8337176" cy="3084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0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Partitioning (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 data across shards helps to scale out.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ignore complex cross-shard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scales up to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500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nodes across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15 regions in 5 continents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reaches throughput of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 million </a:t>
            </a:r>
            <a:r>
              <a:rPr lang="en-US" sz="2000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/s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6A4EEF7-831C-99AE-7AC5-7EE892D7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15" y="4089399"/>
            <a:ext cx="5065845" cy="2734733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C4A3550-DDCB-CBDC-4619-F373F569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1895324"/>
            <a:ext cx="1670050" cy="16700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5D9D50-2A6F-DB9E-EDBB-295AFA621A61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2022.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" y="40906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Reliable Transactions in Serverless-Edge Architecture</a:t>
            </a:r>
            <a:endParaRPr lang="en-US" alt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0" y="789857"/>
            <a:ext cx="6977092" cy="38154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systems such as IoT serve untrusting parties.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devices require cloud support for computation.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applications require ordering!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How to make this system malicious-resistant!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FBC543E-EDF5-EEDD-01EC-83AAB103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5" y="5204283"/>
            <a:ext cx="1636182" cy="16361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6A5D87-8112-9A36-6A6B-26785EC6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01" y="1461164"/>
            <a:ext cx="3037817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5944"/>
            <a:ext cx="12192000" cy="13726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Dissecting BFT Consensus: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In Trusted Components we Trust!</a:t>
            </a:r>
            <a:endParaRPr lang="en-US" altLang="en-US" b="1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45394" y="1662037"/>
            <a:ext cx="11269524" cy="46498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Safety,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suite of protocols: </a:t>
            </a: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7649DB-04D0-C253-88AD-9F5EC1B4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99" y="2288042"/>
            <a:ext cx="2100659" cy="2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17174</TotalTime>
  <Words>1383</Words>
  <Application>Microsoft Macintosh PowerPoint</Application>
  <PresentationFormat>Widescreen</PresentationFormat>
  <Paragraphs>391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Bookman Old Style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Resilient and Scalable Architecture for Permissioned Blockchain Fabrics</vt:lpstr>
      <vt:lpstr>PowerPoint Presentation</vt:lpstr>
      <vt:lpstr>PowerPoint Presentation</vt:lpstr>
      <vt:lpstr>PowerPoint Presentation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First practical BFT implementation.</vt:lpstr>
      <vt:lpstr>Several Exciting Solutions</vt:lpstr>
      <vt:lpstr>PowerPoint Presentation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RingBFT:  Resilient Consensus over Sharded Ring Topology*</vt:lpstr>
      <vt:lpstr>Reliable Transactions in Serverless-Edge Architecture</vt:lpstr>
      <vt:lpstr>Dissecting BFT Consensus:  In Trusted Components we Trust!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785</cp:revision>
  <dcterms:created xsi:type="dcterms:W3CDTF">2018-08-17T23:07:33Z</dcterms:created>
  <dcterms:modified xsi:type="dcterms:W3CDTF">2022-06-14T04:13:44Z</dcterms:modified>
  <cp:category/>
</cp:coreProperties>
</file>